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0"/>
  </p:notesMasterIdLst>
  <p:handoutMasterIdLst>
    <p:handoutMasterId r:id="rId21"/>
  </p:handoutMasterIdLst>
  <p:sldIdLst>
    <p:sldId id="256" r:id="rId2"/>
    <p:sldId id="441" r:id="rId3"/>
    <p:sldId id="460" r:id="rId4"/>
    <p:sldId id="443" r:id="rId5"/>
    <p:sldId id="459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3" r:id="rId16"/>
    <p:sldId id="455" r:id="rId17"/>
    <p:sldId id="456" r:id="rId18"/>
    <p:sldId id="458" r:id="rId19"/>
  </p:sldIdLst>
  <p:sldSz cx="9144000" cy="6858000" type="screen4x3"/>
  <p:notesSz cx="6735763" cy="9799638"/>
  <p:defaultTextStyle>
    <a:defPPr>
      <a:defRPr lang="tr-TR"/>
    </a:defPPr>
    <a:lvl1pPr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CCEF"/>
    <a:srgbClr val="E3B7D3"/>
    <a:srgbClr val="D60093"/>
    <a:srgbClr val="FFB9E9"/>
    <a:srgbClr val="BDE4FF"/>
    <a:srgbClr val="33CC33"/>
    <a:srgbClr val="CC00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95606" autoAdjust="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404"/>
    </p:cViewPr>
  </p:sorterViewPr>
  <p:notesViewPr>
    <p:cSldViewPr>
      <p:cViewPr>
        <p:scale>
          <a:sx n="75" d="100"/>
          <a:sy n="75" d="100"/>
        </p:scale>
        <p:origin x="-2322" y="-78"/>
      </p:cViewPr>
      <p:guideLst>
        <p:guide orient="horz" pos="308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35763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35" tIns="47918" rIns="95835" bIns="47918" numCol="1" anchor="t" anchorCtr="0" compatLnSpc="1">
            <a:prstTxWarp prst="textNoShape">
              <a:avLst/>
            </a:prstTxWarp>
          </a:bodyPr>
          <a:lstStyle>
            <a:lvl1pPr defTabSz="958850">
              <a:spcBef>
                <a:spcPct val="0"/>
              </a:spcBef>
              <a:defRPr sz="1300"/>
            </a:lvl1pPr>
          </a:lstStyle>
          <a:p>
            <a:endParaRPr lang="tr-TR" altLang="en-US"/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07513"/>
            <a:ext cx="29194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35" tIns="47918" rIns="95835" bIns="47918" numCol="1" anchor="b" anchorCtr="0" compatLnSpc="1">
            <a:prstTxWarp prst="textNoShape">
              <a:avLst/>
            </a:prstTxWarp>
          </a:bodyPr>
          <a:lstStyle>
            <a:lvl1pPr defTabSz="958850">
              <a:spcBef>
                <a:spcPct val="0"/>
              </a:spcBef>
              <a:defRPr sz="1300"/>
            </a:lvl1pPr>
          </a:lstStyle>
          <a:p>
            <a:endParaRPr lang="tr-TR" altLang="en-US"/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35" tIns="47918" rIns="95835" bIns="47918" numCol="1" anchor="b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sz="1300"/>
            </a:lvl1pPr>
          </a:lstStyle>
          <a:p>
            <a:fld id="{58B07E0B-DD62-415C-A8CC-8521094393F2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3968728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35" tIns="47918" rIns="95835" bIns="47918" numCol="1" anchor="t" anchorCtr="0" compatLnSpc="1">
            <a:prstTxWarp prst="textNoShape">
              <a:avLst/>
            </a:prstTxWarp>
          </a:bodyPr>
          <a:lstStyle>
            <a:lvl1pPr defTabSz="958850">
              <a:spcBef>
                <a:spcPct val="0"/>
              </a:spcBef>
              <a:defRPr sz="1300"/>
            </a:lvl1pPr>
          </a:lstStyle>
          <a:p>
            <a:endParaRPr lang="tr-TR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35" tIns="47918" rIns="95835" bIns="47918" numCol="1" anchor="t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sz="1300"/>
            </a:lvl1pPr>
          </a:lstStyle>
          <a:p>
            <a:endParaRPr lang="tr-TR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35013"/>
            <a:ext cx="4899025" cy="3673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07513"/>
            <a:ext cx="29194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35" tIns="47918" rIns="95835" bIns="47918" numCol="1" anchor="b" anchorCtr="0" compatLnSpc="1">
            <a:prstTxWarp prst="textNoShape">
              <a:avLst/>
            </a:prstTxWarp>
          </a:bodyPr>
          <a:lstStyle>
            <a:lvl1pPr defTabSz="958850">
              <a:spcBef>
                <a:spcPct val="0"/>
              </a:spcBef>
              <a:defRPr sz="1300"/>
            </a:lvl1pPr>
          </a:lstStyle>
          <a:p>
            <a:endParaRPr lang="tr-TR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07513"/>
            <a:ext cx="2919412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835" tIns="47918" rIns="95835" bIns="47918" numCol="1" anchor="b" anchorCtr="0" compatLnSpc="1">
            <a:prstTxWarp prst="textNoShape">
              <a:avLst/>
            </a:prstTxWarp>
          </a:bodyPr>
          <a:lstStyle>
            <a:lvl1pPr algn="r" defTabSz="958850">
              <a:spcBef>
                <a:spcPct val="0"/>
              </a:spcBef>
              <a:defRPr sz="1300"/>
            </a:lvl1pPr>
          </a:lstStyle>
          <a:p>
            <a:fld id="{256B31EE-9219-4B55-BB4C-E665A1158ABB}" type="slidenum">
              <a:rPr lang="tr-TR" altLang="en-US"/>
              <a:pPr/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143779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71ACC-F58F-4504-86C7-55EC8A0B74AD}" type="slidenum">
              <a:rPr lang="tr-TR" altLang="en-US"/>
              <a:pPr/>
              <a:t>1</a:t>
            </a:fld>
            <a:endParaRPr lang="tr-TR" altLang="en-US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</p:spTree>
    <p:extLst>
      <p:ext uri="{BB962C8B-B14F-4D97-AF65-F5344CB8AC3E}">
        <p14:creationId xmlns:p14="http://schemas.microsoft.com/office/powerpoint/2010/main" val="1038573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F062-EAA8-4678-9EBA-8AC0991A77F8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81D41-A4F0-4C82-9698-1AFBAB0F36F6}" type="slidenum">
              <a:rPr lang="tr-TR" altLang="en-US" smtClean="0"/>
              <a:pPr/>
              <a:t>‹#›</a:t>
            </a:fld>
            <a:endParaRPr lang="tr-T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4336C-5F29-4753-BCEA-3ADA3FAAB01C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7E93B-D9CF-4EBD-9EA0-DBAC22FD9F7F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2249488"/>
            <a:ext cx="6048375" cy="2259012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tr-TR" altLang="en-US" noProof="0"/>
              <a:t>Asıl başlık stili için tıklatın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06124-43C1-493A-9C78-39B04145EECE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F062-EAA8-4678-9EBA-8AC0991A77F8}" type="slidenum">
              <a:rPr lang="tr-TR" altLang="en-US" smtClean="0"/>
              <a:pPr/>
              <a:t>‹#›</a:t>
            </a:fld>
            <a:endParaRPr lang="tr-TR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D4B69-191E-489A-B2BF-CA65D375EC71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CBF1E-8C30-4779-80BB-0314CBE1BAEA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9BB3-E8DF-4B08-8540-21CCC5C9C273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16C17-BC4E-4094-9C1B-7CAB663578E3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D31A9-908D-4532-99B1-CF5E9C772D2A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FC34-6DC0-4EE4-96B4-A8DA16D53414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159CF062-EAA8-4678-9EBA-8AC0991A77F8}" type="slidenum">
              <a:rPr lang="tr-TR" altLang="en-US" smtClean="0"/>
              <a:pPr/>
              <a:t>‹#›</a:t>
            </a:fld>
            <a:endParaRPr lang="tr-T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tureng.com/tr/turkce-ingilizce/environmental%20legislation%20and%20work%20safety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39975" y="2492375"/>
            <a:ext cx="6335713" cy="1223963"/>
          </a:xfrm>
        </p:spPr>
        <p:txBody>
          <a:bodyPr/>
          <a:lstStyle/>
          <a:p>
            <a:r>
              <a:rPr lang="pt-BR" altLang="en-US" sz="2400" dirty="0"/>
              <a:t>HORIZON 2020 (H2020) Proje Hazırlama Uygulamalı Eğitim Programı</a:t>
            </a:r>
            <a:r>
              <a:rPr lang="tr-TR" altLang="en-US" sz="2400" dirty="0"/>
              <a:t/>
            </a:r>
            <a:br>
              <a:rPr lang="tr-TR" altLang="en-US" sz="2400" dirty="0"/>
            </a:br>
            <a:r>
              <a:rPr lang="tr-TR" altLang="en-US" sz="1600" dirty="0"/>
              <a:t/>
            </a:r>
            <a:br>
              <a:rPr lang="tr-TR" altLang="en-US" sz="1600" dirty="0"/>
            </a:br>
            <a:r>
              <a:rPr lang="tr-TR" altLang="en-US" sz="3200" dirty="0"/>
              <a:t>UYGULAMA ÇALIŞMASI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203848" y="3933056"/>
            <a:ext cx="4752975" cy="6477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20000"/>
          </a:bodyPr>
          <a:lstStyle/>
          <a:p>
            <a:pPr marL="0" indent="0" algn="ctr">
              <a:spcBef>
                <a:spcPct val="30000"/>
              </a:spcBef>
              <a:buClrTx/>
              <a:buSzTx/>
              <a:buFontTx/>
              <a:buNone/>
            </a:pPr>
            <a:r>
              <a:rPr lang="tr-TR" altLang="en-US" sz="2400" dirty="0" smtClean="0"/>
              <a:t>Kahramanmaraş Sütçü İmam Üniversitesi</a:t>
            </a:r>
            <a:endParaRPr lang="tr-TR" altLang="en-US" sz="2400" dirty="0"/>
          </a:p>
        </p:txBody>
      </p:sp>
      <p:sp>
        <p:nvSpPr>
          <p:cNvPr id="2058" name="AutoShape 10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AutoShape 12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61" name="Picture 13" descr="H2020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852738"/>
            <a:ext cx="2016125" cy="11287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7544" y="5949280"/>
            <a:ext cx="8136904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6021288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altLang="en-US" sz="3200" b="1" dirty="0">
                <a:solidFill>
                  <a:schemeClr val="bg1"/>
                </a:solidFill>
              </a:rPr>
              <a:t>Grup Adı: ………………………………</a:t>
            </a:r>
          </a:p>
          <a:p>
            <a:endParaRPr lang="en-US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301875"/>
          </a:xfrm>
        </p:spPr>
        <p:txBody>
          <a:bodyPr/>
          <a:lstStyle/>
          <a:p>
            <a:r>
              <a:rPr lang="tr-TR" altLang="en-US"/>
              <a:t>Proje Özeti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Proje Özeti</a:t>
            </a:r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9647D-4CC9-4757-A9D7-BC2F338CEE4E}" type="slidenum">
              <a:rPr lang="tr-TR" altLang="en-US"/>
              <a:pPr/>
              <a:t>11</a:t>
            </a:fld>
            <a:endParaRPr lang="tr-TR" altLang="en-US"/>
          </a:p>
        </p:txBody>
      </p:sp>
      <p:graphicFrame>
        <p:nvGraphicFramePr>
          <p:cNvPr id="7219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611669"/>
              </p:ext>
            </p:extLst>
          </p:nvPr>
        </p:nvGraphicFramePr>
        <p:xfrm>
          <a:off x="247650" y="1484313"/>
          <a:ext cx="8607425" cy="4870451"/>
        </p:xfrm>
        <a:graphic>
          <a:graphicData uri="http://schemas.openxmlformats.org/drawingml/2006/table">
            <a:tbl>
              <a:tblPr/>
              <a:tblGrid>
                <a:gridCol w="1827213">
                  <a:extLst>
                    <a:ext uri="{9D8B030D-6E8A-4147-A177-3AD203B41FA5}">
                      <a16:colId xmlns:a16="http://schemas.microsoft.com/office/drawing/2014/main" val="985285632"/>
                    </a:ext>
                  </a:extLst>
                </a:gridCol>
                <a:gridCol w="6780212">
                  <a:extLst>
                    <a:ext uri="{9D8B030D-6E8A-4147-A177-3AD203B41FA5}">
                      <a16:colId xmlns:a16="http://schemas.microsoft.com/office/drawing/2014/main" val="294865386"/>
                    </a:ext>
                  </a:extLst>
                </a:gridCol>
              </a:tblGrid>
              <a:tr h="7493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kısa adı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(Acronym)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Provide</a:t>
                      </a:r>
                      <a:r>
                        <a:rPr kumimoji="0" lang="tr-T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Clean-up</a:t>
                      </a:r>
                      <a:r>
                        <a:rPr kumimoji="0" lang="tr-T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Pollution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30145"/>
                  </a:ext>
                </a:extLst>
              </a:tr>
              <a:tr h="88106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başlığı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(Title)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Provide</a:t>
                      </a:r>
                      <a:r>
                        <a:rPr kumimoji="0" lang="tr-T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Clean-up</a:t>
                      </a:r>
                      <a:r>
                        <a:rPr kumimoji="0" lang="tr-T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Pollution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315759"/>
                  </a:ext>
                </a:extLst>
              </a:tr>
              <a:tr h="32400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amaçları (objectives)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Tx/>
                        <a:buChar char="-"/>
                        <a:tabLst/>
                      </a:pP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Policy</a:t>
                      </a:r>
                      <a:r>
                        <a:rPr kumimoji="0" lang="tr-T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development</a:t>
                      </a:r>
                      <a:r>
                        <a:rPr kumimoji="0" lang="tr-T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tr-T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about</a:t>
                      </a:r>
                      <a:r>
                        <a:rPr kumimoji="0" lang="tr-T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</a:rPr>
                        <a:t> market transformation towards more efficient energy systems, buildings, products, services and towards stimulating a general public </a:t>
                      </a:r>
                      <a:r>
                        <a:rPr lang="en-US" sz="1600" dirty="0" err="1">
                          <a:effectLst/>
                        </a:rPr>
                        <a:t>behaviour</a:t>
                      </a:r>
                      <a:r>
                        <a:rPr lang="en-US" sz="1600" dirty="0">
                          <a:effectLst/>
                        </a:rPr>
                        <a:t> for increased uptake of energy efficiency solutions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together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with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public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authorities</a:t>
                      </a:r>
                      <a:r>
                        <a:rPr lang="tr-TR" sz="1600" baseline="0" dirty="0">
                          <a:effectLst/>
                        </a:rPr>
                        <a:t>,  </a:t>
                      </a:r>
                      <a:r>
                        <a:rPr lang="tr-TR" sz="1600" baseline="0" dirty="0" err="1">
                          <a:effectLst/>
                        </a:rPr>
                        <a:t>NGOs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and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research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centres</a:t>
                      </a:r>
                      <a:r>
                        <a:rPr lang="tr-TR" sz="1600" baseline="0" dirty="0">
                          <a:effectLst/>
                        </a:rPr>
                        <a:t>.</a:t>
                      </a:r>
                      <a:endParaRPr kumimoji="0" lang="tr-T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Tx/>
                        <a:buChar char="-"/>
                        <a:tabLst/>
                      </a:pPr>
                      <a:r>
                        <a:rPr lang="tr-TR" sz="1600" baseline="0" dirty="0">
                          <a:effectLst/>
                        </a:rPr>
                        <a:t>- </a:t>
                      </a:r>
                      <a:r>
                        <a:rPr lang="tr-TR" sz="1600" baseline="0" dirty="0" err="1">
                          <a:effectLst/>
                        </a:rPr>
                        <a:t>Delivering</a:t>
                      </a:r>
                      <a:r>
                        <a:rPr lang="tr-TR" sz="1600" baseline="0" dirty="0">
                          <a:effectLst/>
                        </a:rPr>
                        <a:t> of </a:t>
                      </a:r>
                      <a:r>
                        <a:rPr lang="tr-TR" sz="1600" baseline="0" dirty="0" err="1">
                          <a:effectLst/>
                        </a:rPr>
                        <a:t>trainings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about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green</a:t>
                      </a:r>
                      <a:r>
                        <a:rPr lang="tr-TR" sz="1600" baseline="0" dirty="0">
                          <a:effectLst/>
                        </a:rPr>
                        <a:t> </a:t>
                      </a:r>
                      <a:r>
                        <a:rPr lang="tr-TR" sz="1600" baseline="0" dirty="0" err="1">
                          <a:effectLst/>
                        </a:rPr>
                        <a:t>economy</a:t>
                      </a:r>
                      <a:r>
                        <a:rPr lang="tr-TR" sz="1600" baseline="0" dirty="0">
                          <a:effectLst/>
                        </a:rPr>
                        <a:t>, EU </a:t>
                      </a:r>
                      <a:r>
                        <a:rPr lang="en-US" sz="1600" dirty="0">
                          <a:hlinkClick r:id="rId2"/>
                        </a:rPr>
                        <a:t>environmental legislation and work safety</a:t>
                      </a:r>
                      <a:r>
                        <a:rPr lang="tr-TR" sz="1600" dirty="0"/>
                        <a:t>, </a:t>
                      </a:r>
                      <a:r>
                        <a:rPr lang="tr-TR" sz="1600" dirty="0" err="1"/>
                        <a:t>sustainable</a:t>
                      </a:r>
                      <a:r>
                        <a:rPr lang="tr-TR" sz="1600" dirty="0"/>
                        <a:t> </a:t>
                      </a:r>
                      <a:r>
                        <a:rPr lang="tr-TR" sz="1600" dirty="0" err="1"/>
                        <a:t>energy</a:t>
                      </a:r>
                      <a:endParaRPr lang="tr-TR" sz="1600" dirty="0"/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Tx/>
                        <a:buChar char="-"/>
                        <a:tabLst/>
                      </a:pPr>
                      <a:r>
                        <a:rPr lang="tr-TR" sz="1600" dirty="0"/>
                        <a:t>- </a:t>
                      </a:r>
                      <a:r>
                        <a:rPr lang="tr-TR" sz="1600" dirty="0" err="1"/>
                        <a:t>Creating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collaboration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between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public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institutions</a:t>
                      </a:r>
                      <a:r>
                        <a:rPr lang="tr-TR" sz="1600" baseline="0" dirty="0"/>
                        <a:t>, </a:t>
                      </a:r>
                      <a:r>
                        <a:rPr lang="tr-TR" sz="1600" baseline="0" dirty="0" err="1"/>
                        <a:t>NGOs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and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local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civic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organisations</a:t>
                      </a:r>
                      <a:endParaRPr lang="tr-TR" sz="1600" baseline="0" dirty="0"/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Tx/>
                        <a:buChar char="-"/>
                        <a:tabLst/>
                      </a:pPr>
                      <a:r>
                        <a:rPr lang="tr-TR" sz="1600" baseline="0" dirty="0"/>
                        <a:t>-</a:t>
                      </a:r>
                      <a:r>
                        <a:rPr lang="tr-TR" sz="1600" baseline="0" dirty="0" err="1"/>
                        <a:t>Adaptating</a:t>
                      </a:r>
                      <a:r>
                        <a:rPr lang="tr-TR" sz="1600" baseline="0" dirty="0"/>
                        <a:t> EU </a:t>
                      </a:r>
                      <a:r>
                        <a:rPr lang="tr-TR" sz="1600" baseline="0" dirty="0" err="1"/>
                        <a:t>standarts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to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African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legistlations</a:t>
                      </a:r>
                      <a:r>
                        <a:rPr lang="tr-TR" sz="1600" baseline="0" dirty="0"/>
                        <a:t> </a:t>
                      </a:r>
                      <a:r>
                        <a:rPr lang="tr-TR" sz="1600" baseline="0" dirty="0" err="1"/>
                        <a:t>via</a:t>
                      </a:r>
                      <a:r>
                        <a:rPr lang="tr-TR" sz="1600" baseline="0" dirty="0"/>
                        <a:t> B2B </a:t>
                      </a:r>
                      <a:r>
                        <a:rPr lang="tr-TR" sz="1600" baseline="0" dirty="0" err="1"/>
                        <a:t>meetings</a:t>
                      </a:r>
                      <a:endParaRPr lang="tr-TR" sz="1600" dirty="0"/>
                    </a:p>
                    <a:p>
                      <a:pPr marL="285750" marR="0" lvl="0" indent="-28575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Tx/>
                        <a:buChar char="-"/>
                        <a:tabLst/>
                      </a:pPr>
                      <a:endParaRPr lang="tr-TR" sz="1600" baseline="0" dirty="0">
                        <a:effectLst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4067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301875"/>
          </a:xfrm>
        </p:spPr>
        <p:txBody>
          <a:bodyPr/>
          <a:lstStyle/>
          <a:p>
            <a:r>
              <a:rPr lang="tr-TR" altLang="en-US" b="1" dirty="0">
                <a:solidFill>
                  <a:srgbClr val="FFFFFF"/>
                </a:solidFill>
              </a:rPr>
              <a:t>Hedeflenen Potansiyel Ortaklar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>
                <a:solidFill>
                  <a:srgbClr val="FFFFFF"/>
                </a:solidFill>
              </a:rPr>
              <a:t>Gereken Uzmanlık Alanları</a:t>
            </a:r>
          </a:p>
        </p:txBody>
      </p:sp>
      <p:sp>
        <p:nvSpPr>
          <p:cNvPr id="29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2C1BE-8E77-4A0E-AACB-64A379DB0FB7}" type="slidenum">
              <a:rPr lang="tr-TR" altLang="en-US"/>
              <a:pPr/>
              <a:t>13</a:t>
            </a:fld>
            <a:endParaRPr lang="tr-TR" altLang="en-US"/>
          </a:p>
        </p:txBody>
      </p:sp>
      <p:graphicFrame>
        <p:nvGraphicFramePr>
          <p:cNvPr id="7239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47849"/>
              </p:ext>
            </p:extLst>
          </p:nvPr>
        </p:nvGraphicFramePr>
        <p:xfrm>
          <a:off x="371475" y="1514475"/>
          <a:ext cx="8496300" cy="3930652"/>
        </p:xfrm>
        <a:graphic>
          <a:graphicData uri="http://schemas.openxmlformats.org/drawingml/2006/table">
            <a:tbl>
              <a:tblPr/>
              <a:tblGrid>
                <a:gridCol w="2487613">
                  <a:extLst>
                    <a:ext uri="{9D8B030D-6E8A-4147-A177-3AD203B41FA5}">
                      <a16:colId xmlns:a16="http://schemas.microsoft.com/office/drawing/2014/main" val="1875194903"/>
                    </a:ext>
                  </a:extLst>
                </a:gridCol>
                <a:gridCol w="6008687">
                  <a:extLst>
                    <a:ext uri="{9D8B030D-6E8A-4147-A177-3AD203B41FA5}">
                      <a16:colId xmlns:a16="http://schemas.microsoft.com/office/drawing/2014/main" val="1490253761"/>
                    </a:ext>
                  </a:extLst>
                </a:gridCol>
              </a:tblGrid>
              <a:tr h="4810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Yapılacak iş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Gereken Uzmanlık Alanı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14421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4255258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0025113"/>
                  </a:ext>
                </a:extLst>
              </a:tr>
              <a:tr h="57626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832796"/>
                  </a:ext>
                </a:extLst>
              </a:tr>
              <a:tr h="5730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7967555"/>
                  </a:ext>
                </a:extLst>
              </a:tr>
              <a:tr h="5746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625905"/>
                  </a:ext>
                </a:extLst>
              </a:tr>
              <a:tr h="5746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1577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>
                <a:solidFill>
                  <a:srgbClr val="FFFFFF"/>
                </a:solidFill>
              </a:rPr>
              <a:t>Potansiyel Ortaklar</a:t>
            </a:r>
          </a:p>
        </p:txBody>
      </p:sp>
      <p:sp>
        <p:nvSpPr>
          <p:cNvPr id="4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08F22-2DF3-4CD7-B1FB-AF55F6642F71}" type="slidenum">
              <a:rPr lang="tr-TR" altLang="en-US"/>
              <a:pPr/>
              <a:t>14</a:t>
            </a:fld>
            <a:endParaRPr lang="tr-TR" altLang="en-US"/>
          </a:p>
        </p:txBody>
      </p:sp>
      <p:graphicFrame>
        <p:nvGraphicFramePr>
          <p:cNvPr id="72499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580699"/>
              </p:ext>
            </p:extLst>
          </p:nvPr>
        </p:nvGraphicFramePr>
        <p:xfrm>
          <a:off x="371475" y="1514475"/>
          <a:ext cx="8469313" cy="3930652"/>
        </p:xfrm>
        <a:graphic>
          <a:graphicData uri="http://schemas.openxmlformats.org/drawingml/2006/table">
            <a:tbl>
              <a:tblPr/>
              <a:tblGrid>
                <a:gridCol w="2416175">
                  <a:extLst>
                    <a:ext uri="{9D8B030D-6E8A-4147-A177-3AD203B41FA5}">
                      <a16:colId xmlns:a16="http://schemas.microsoft.com/office/drawing/2014/main" val="1123618655"/>
                    </a:ext>
                  </a:extLst>
                </a:gridCol>
                <a:gridCol w="1819275">
                  <a:extLst>
                    <a:ext uri="{9D8B030D-6E8A-4147-A177-3AD203B41FA5}">
                      <a16:colId xmlns:a16="http://schemas.microsoft.com/office/drawing/2014/main" val="1646414693"/>
                    </a:ext>
                  </a:extLst>
                </a:gridCol>
                <a:gridCol w="2116138">
                  <a:extLst>
                    <a:ext uri="{9D8B030D-6E8A-4147-A177-3AD203B41FA5}">
                      <a16:colId xmlns:a16="http://schemas.microsoft.com/office/drawing/2014/main" val="221669507"/>
                    </a:ext>
                  </a:extLst>
                </a:gridCol>
                <a:gridCol w="2117725">
                  <a:extLst>
                    <a:ext uri="{9D8B030D-6E8A-4147-A177-3AD203B41FA5}">
                      <a16:colId xmlns:a16="http://schemas.microsoft.com/office/drawing/2014/main" val="1248814992"/>
                    </a:ext>
                  </a:extLst>
                </a:gridCol>
              </a:tblGrid>
              <a:tr h="4810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Potansiyel Ortak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Ülke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Kuruluş türü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Uzmanlık alanı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0619529"/>
                  </a:ext>
                </a:extLst>
              </a:tr>
              <a:tr h="57626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595221"/>
                  </a:ext>
                </a:extLst>
              </a:tr>
              <a:tr h="5746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991233"/>
                  </a:ext>
                </a:extLst>
              </a:tr>
              <a:tr h="57626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54546"/>
                  </a:ext>
                </a:extLst>
              </a:tr>
              <a:tr h="5730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34756"/>
                  </a:ext>
                </a:extLst>
              </a:tr>
              <a:tr h="5746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872654"/>
                  </a:ext>
                </a:extLst>
              </a:tr>
              <a:tr h="5746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843219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301875"/>
          </a:xfrm>
        </p:spPr>
        <p:txBody>
          <a:bodyPr/>
          <a:lstStyle/>
          <a:p>
            <a:r>
              <a:rPr lang="tr-TR" altLang="en-US" b="1" dirty="0">
                <a:solidFill>
                  <a:srgbClr val="FFFFFF"/>
                </a:solidFill>
              </a:rPr>
              <a:t>Proje İş Planı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dirty="0">
                <a:solidFill>
                  <a:srgbClr val="FFFFFF"/>
                </a:solidFill>
              </a:rPr>
              <a:t>İş Paketleri</a:t>
            </a:r>
          </a:p>
        </p:txBody>
      </p:sp>
      <p:sp>
        <p:nvSpPr>
          <p:cNvPr id="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CC572-5555-4C6A-8358-9D466BDB414F}" type="slidenum">
              <a:rPr lang="tr-TR" altLang="en-US"/>
              <a:pPr/>
              <a:t>16</a:t>
            </a:fld>
            <a:endParaRPr lang="tr-TR" altLang="en-US"/>
          </a:p>
        </p:txBody>
      </p:sp>
      <p:graphicFrame>
        <p:nvGraphicFramePr>
          <p:cNvPr id="728098" name="Group 34"/>
          <p:cNvGraphicFramePr>
            <a:graphicFrameLocks noGrp="1"/>
          </p:cNvGraphicFramePr>
          <p:nvPr/>
        </p:nvGraphicFramePr>
        <p:xfrm>
          <a:off x="247650" y="1355725"/>
          <a:ext cx="8572500" cy="4594226"/>
        </p:xfrm>
        <a:graphic>
          <a:graphicData uri="http://schemas.openxmlformats.org/drawingml/2006/table">
            <a:tbl>
              <a:tblPr/>
              <a:tblGrid>
                <a:gridCol w="1262063">
                  <a:extLst>
                    <a:ext uri="{9D8B030D-6E8A-4147-A177-3AD203B41FA5}">
                      <a16:colId xmlns:a16="http://schemas.microsoft.com/office/drawing/2014/main" val="2396275826"/>
                    </a:ext>
                  </a:extLst>
                </a:gridCol>
                <a:gridCol w="841375">
                  <a:extLst>
                    <a:ext uri="{9D8B030D-6E8A-4147-A177-3AD203B41FA5}">
                      <a16:colId xmlns:a16="http://schemas.microsoft.com/office/drawing/2014/main" val="1439428715"/>
                    </a:ext>
                  </a:extLst>
                </a:gridCol>
                <a:gridCol w="6469062">
                  <a:extLst>
                    <a:ext uri="{9D8B030D-6E8A-4147-A177-3AD203B41FA5}">
                      <a16:colId xmlns:a16="http://schemas.microsoft.com/office/drawing/2014/main" val="2508451438"/>
                    </a:ext>
                  </a:extLst>
                </a:gridCol>
              </a:tblGrid>
              <a:tr h="501650">
                <a:tc rowSpan="8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İş paketleri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(Work Packages)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WP1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4810748"/>
                  </a:ext>
                </a:extLst>
              </a:tr>
              <a:tr h="584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WP2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4446627"/>
                  </a:ext>
                </a:extLst>
              </a:tr>
              <a:tr h="584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WP3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2140355"/>
                  </a:ext>
                </a:extLst>
              </a:tr>
              <a:tr h="585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WP4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2448240"/>
                  </a:ext>
                </a:extLst>
              </a:tr>
              <a:tr h="584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WP5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29803"/>
                  </a:ext>
                </a:extLst>
              </a:tr>
              <a:tr h="584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WP6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028244"/>
                  </a:ext>
                </a:extLst>
              </a:tr>
              <a:tr h="5857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WP7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5468505"/>
                  </a:ext>
                </a:extLst>
              </a:tr>
              <a:tr h="584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WPn…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39948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 b="1" dirty="0">
                <a:solidFill>
                  <a:srgbClr val="FFFFFF"/>
                </a:solidFill>
              </a:rPr>
              <a:t>İş-Zaman Grafiği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2EE9D-1AAD-45C0-92AF-D8FAE5B18505}" type="slidenum">
              <a:rPr lang="tr-TR" altLang="en-US"/>
              <a:pPr/>
              <a:t>17</a:t>
            </a:fld>
            <a:endParaRPr lang="tr-TR" altLang="en-US"/>
          </a:p>
        </p:txBody>
      </p:sp>
      <p:pic>
        <p:nvPicPr>
          <p:cNvPr id="72909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2208213"/>
            <a:ext cx="8753475" cy="250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68538" y="5084763"/>
            <a:ext cx="6656387" cy="1536700"/>
          </a:xfrm>
        </p:spPr>
        <p:txBody>
          <a:bodyPr/>
          <a:lstStyle/>
          <a:p>
            <a:r>
              <a:rPr lang="tr-TR" altLang="en-US" sz="5800"/>
              <a:t>Teşekkürler…</a:t>
            </a:r>
          </a:p>
        </p:txBody>
      </p:sp>
      <p:graphicFrame>
        <p:nvGraphicFramePr>
          <p:cNvPr id="731197" name="Group 61"/>
          <p:cNvGraphicFramePr>
            <a:graphicFrameLocks noGrp="1"/>
          </p:cNvGraphicFramePr>
          <p:nvPr/>
        </p:nvGraphicFramePr>
        <p:xfrm>
          <a:off x="179388" y="1916113"/>
          <a:ext cx="8640762" cy="2865060"/>
        </p:xfrm>
        <a:graphic>
          <a:graphicData uri="http://schemas.openxmlformats.org/drawingml/2006/table">
            <a:tbl>
              <a:tblPr/>
              <a:tblGrid>
                <a:gridCol w="4319587">
                  <a:extLst>
                    <a:ext uri="{9D8B030D-6E8A-4147-A177-3AD203B41FA5}">
                      <a16:colId xmlns:a16="http://schemas.microsoft.com/office/drawing/2014/main" val="153828041"/>
                    </a:ext>
                  </a:extLst>
                </a:gridCol>
                <a:gridCol w="4321175">
                  <a:extLst>
                    <a:ext uri="{9D8B030D-6E8A-4147-A177-3AD203B41FA5}">
                      <a16:colId xmlns:a16="http://schemas.microsoft.com/office/drawing/2014/main" val="2108852707"/>
                    </a:ext>
                  </a:extLst>
                </a:gridCol>
              </a:tblGrid>
              <a:tr h="331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Kişi Adı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Kuruluş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693929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783782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297478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5587413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054084"/>
                  </a:ext>
                </a:extLst>
              </a:tr>
              <a:tr h="311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91690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787581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108946"/>
                  </a:ext>
                </a:extLst>
              </a:tr>
              <a:tr h="312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391667"/>
                  </a:ext>
                </a:extLst>
              </a:tr>
            </a:tbl>
          </a:graphicData>
        </a:graphic>
      </p:graphicFrame>
      <p:pic>
        <p:nvPicPr>
          <p:cNvPr id="731175" name="Picture 3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950" y="306388"/>
            <a:ext cx="1319213" cy="125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301875"/>
          </a:xfrm>
        </p:spPr>
        <p:txBody>
          <a:bodyPr/>
          <a:lstStyle/>
          <a:p>
            <a:r>
              <a:rPr lang="tr-TR" altLang="en-US"/>
              <a:t>Seçilen Çağrı Başlığı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31640" y="4869160"/>
            <a:ext cx="662473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rgbClr val="FFFFFF"/>
                </a:solidFill>
              </a:rPr>
              <a:t>.........................................................</a:t>
            </a:r>
            <a:endParaRPr lang="en-US" sz="32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-315416"/>
            <a:ext cx="8415213" cy="1336956"/>
          </a:xfrm>
        </p:spPr>
        <p:txBody>
          <a:bodyPr/>
          <a:lstStyle/>
          <a:p>
            <a:r>
              <a:rPr lang="tr-TR" altLang="en-US" dirty="0"/>
              <a:t>Seçilen Çağrı Başlığı Özeti - 1</a:t>
            </a:r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E6FBB-DE6B-4B51-AFA7-077B4BC84C9E}" type="slidenum">
              <a:rPr lang="tr-TR" altLang="en-US"/>
              <a:pPr/>
              <a:t>3</a:t>
            </a:fld>
            <a:endParaRPr lang="tr-TR" altLang="en-US"/>
          </a:p>
        </p:txBody>
      </p:sp>
      <p:graphicFrame>
        <p:nvGraphicFramePr>
          <p:cNvPr id="7331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618666"/>
              </p:ext>
            </p:extLst>
          </p:nvPr>
        </p:nvGraphicFramePr>
        <p:xfrm>
          <a:off x="247650" y="1328738"/>
          <a:ext cx="8572500" cy="5072065"/>
        </p:xfrm>
        <a:graphic>
          <a:graphicData uri="http://schemas.openxmlformats.org/drawingml/2006/table">
            <a:tbl>
              <a:tblPr/>
              <a:tblGrid>
                <a:gridCol w="4037013">
                  <a:extLst>
                    <a:ext uri="{9D8B030D-6E8A-4147-A177-3AD203B41FA5}">
                      <a16:colId xmlns:a16="http://schemas.microsoft.com/office/drawing/2014/main" val="512237136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3233337695"/>
                    </a:ext>
                  </a:extLst>
                </a:gridCol>
                <a:gridCol w="1728787">
                  <a:extLst>
                    <a:ext uri="{9D8B030D-6E8A-4147-A177-3AD203B41FA5}">
                      <a16:colId xmlns:a16="http://schemas.microsoft.com/office/drawing/2014/main" val="72066758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906441628"/>
                    </a:ext>
                  </a:extLst>
                </a:gridCol>
              </a:tblGrid>
              <a:tr h="5730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Çağrı numarası (Call ID)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9964592"/>
                  </a:ext>
                </a:extLst>
              </a:tr>
              <a:tr h="57308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Son başvuru tarihi (Deadline)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496051"/>
                  </a:ext>
                </a:extLst>
              </a:tr>
              <a:tr h="59372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Başvurulacak başlık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D60093"/>
                          </a:solidFill>
                          <a:effectLst/>
                          <a:latin typeface="Arial" panose="020B0604020202020204" pitchFamily="34" charset="0"/>
                        </a:rPr>
                        <a:t>(Relevant call topic and ID)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D6009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757845"/>
                  </a:ext>
                </a:extLst>
              </a:tr>
              <a:tr h="52705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Başlığın bütçesi (topic budget) – WP’de varsa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Çağrı başlığı kapsamında desteklenebilecek proje sayısı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316223"/>
                  </a:ext>
                </a:extLst>
              </a:tr>
              <a:tr h="59531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Her bir proje için maksimum destek miktarı (Maximum EC contribution) – belirtilmişse 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284512"/>
                  </a:ext>
                </a:extLst>
              </a:tr>
              <a:tr h="5715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 tipi (Type of action)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466605"/>
                  </a:ext>
                </a:extLst>
              </a:tr>
              <a:tr h="817563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Ortaklık yapısı  – belirtilmişse notlar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(Minimum conditions for consortium)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89654"/>
                  </a:ext>
                </a:extLst>
              </a:tr>
              <a:tr h="820738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Diğer önemli kriterler  – belirtilmişse notlar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(Additional eligibility criteria/information)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8735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Seçilen Çağrı Başlığı Özeti - 2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C7F1C-8385-47A8-9408-81B85D39680D}" type="slidenum">
              <a:rPr lang="tr-TR" altLang="en-US"/>
              <a:pPr/>
              <a:t>4</a:t>
            </a:fld>
            <a:endParaRPr lang="tr-TR" altLang="en-US"/>
          </a:p>
        </p:txBody>
      </p:sp>
      <p:graphicFrame>
        <p:nvGraphicFramePr>
          <p:cNvPr id="71577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2279244"/>
              </p:ext>
            </p:extLst>
          </p:nvPr>
        </p:nvGraphicFramePr>
        <p:xfrm>
          <a:off x="333375" y="1362075"/>
          <a:ext cx="8389938" cy="4730750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2092947969"/>
                    </a:ext>
                  </a:extLst>
                </a:gridCol>
                <a:gridCol w="6764338">
                  <a:extLst>
                    <a:ext uri="{9D8B030D-6E8A-4147-A177-3AD203B41FA5}">
                      <a16:colId xmlns:a16="http://schemas.microsoft.com/office/drawing/2014/main" val="1963417111"/>
                    </a:ext>
                  </a:extLst>
                </a:gridCol>
              </a:tblGrid>
              <a:tr h="473075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Çağrı başlığının odaklandığı problem/alanla ilgili notlar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(Specific Challenge)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18855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Seçilen Çağrı Başlığı Özeti - 3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4E677-F591-41F6-9D40-B25D66A4D38C}" type="slidenum">
              <a:rPr lang="tr-TR" altLang="en-US"/>
              <a:pPr/>
              <a:t>5</a:t>
            </a:fld>
            <a:endParaRPr lang="tr-TR" altLang="en-US"/>
          </a:p>
        </p:txBody>
      </p:sp>
      <p:graphicFrame>
        <p:nvGraphicFramePr>
          <p:cNvPr id="73216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596768"/>
              </p:ext>
            </p:extLst>
          </p:nvPr>
        </p:nvGraphicFramePr>
        <p:xfrm>
          <a:off x="333375" y="1362075"/>
          <a:ext cx="8389938" cy="4730750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3014033678"/>
                    </a:ext>
                  </a:extLst>
                </a:gridCol>
                <a:gridCol w="6764338">
                  <a:extLst>
                    <a:ext uri="{9D8B030D-6E8A-4147-A177-3AD203B41FA5}">
                      <a16:colId xmlns:a16="http://schemas.microsoft.com/office/drawing/2014/main" val="470676882"/>
                    </a:ext>
                  </a:extLst>
                </a:gridCol>
              </a:tblGrid>
              <a:tr h="473075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Teknik içerik – özet notlar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(Content/ scope)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15465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Seçilen Çağrı Başlığı Özeti - 4</a:t>
            </a: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EFB2B-0CED-4FC6-A90B-DE98D86BF735}" type="slidenum">
              <a:rPr lang="tr-TR" altLang="en-US"/>
              <a:pPr/>
              <a:t>6</a:t>
            </a:fld>
            <a:endParaRPr lang="tr-TR" altLang="en-US"/>
          </a:p>
        </p:txBody>
      </p:sp>
      <p:graphicFrame>
        <p:nvGraphicFramePr>
          <p:cNvPr id="71680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712069"/>
              </p:ext>
            </p:extLst>
          </p:nvPr>
        </p:nvGraphicFramePr>
        <p:xfrm>
          <a:off x="333375" y="1362075"/>
          <a:ext cx="8389938" cy="4730750"/>
        </p:xfrm>
        <a:graphic>
          <a:graphicData uri="http://schemas.openxmlformats.org/drawingml/2006/table">
            <a:tbl>
              <a:tblPr/>
              <a:tblGrid>
                <a:gridCol w="1625600">
                  <a:extLst>
                    <a:ext uri="{9D8B030D-6E8A-4147-A177-3AD203B41FA5}">
                      <a16:colId xmlns:a16="http://schemas.microsoft.com/office/drawing/2014/main" val="1106952133"/>
                    </a:ext>
                  </a:extLst>
                </a:gridCol>
                <a:gridCol w="6764338">
                  <a:extLst>
                    <a:ext uri="{9D8B030D-6E8A-4147-A177-3AD203B41FA5}">
                      <a16:colId xmlns:a16="http://schemas.microsoft.com/office/drawing/2014/main" val="4139249909"/>
                    </a:ext>
                  </a:extLst>
                </a:gridCol>
              </a:tblGrid>
              <a:tr h="473075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Beklenen etkiler –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özet notlar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(Expected impact)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4363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301875"/>
          </a:xfrm>
        </p:spPr>
        <p:txBody>
          <a:bodyPr/>
          <a:lstStyle/>
          <a:p>
            <a:r>
              <a:rPr lang="tr-TR" altLang="en-US"/>
              <a:t>Benzer Projeler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Benzer projeler - 1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83C5D-ACEA-4629-95FA-F3C531AD63B3}" type="slidenum">
              <a:rPr lang="tr-TR" altLang="en-US"/>
              <a:pPr/>
              <a:t>8</a:t>
            </a:fld>
            <a:endParaRPr lang="tr-TR" altLang="en-US"/>
          </a:p>
        </p:txBody>
      </p:sp>
      <p:graphicFrame>
        <p:nvGraphicFramePr>
          <p:cNvPr id="71885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179635"/>
              </p:ext>
            </p:extLst>
          </p:nvPr>
        </p:nvGraphicFramePr>
        <p:xfrm>
          <a:off x="247650" y="1425575"/>
          <a:ext cx="8607425" cy="4740275"/>
        </p:xfrm>
        <a:graphic>
          <a:graphicData uri="http://schemas.openxmlformats.org/drawingml/2006/table">
            <a:tbl>
              <a:tblPr/>
              <a:tblGrid>
                <a:gridCol w="3092450">
                  <a:extLst>
                    <a:ext uri="{9D8B030D-6E8A-4147-A177-3AD203B41FA5}">
                      <a16:colId xmlns:a16="http://schemas.microsoft.com/office/drawing/2014/main" val="4285837475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4039831729"/>
                    </a:ext>
                  </a:extLst>
                </a:gridCol>
              </a:tblGrid>
              <a:tr h="5080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kısa adı (</a:t>
                      </a:r>
                      <a:r>
                        <a:rPr kumimoji="0" lang="tr-T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acronym</a:t>
                      </a:r>
                      <a:r>
                        <a:rPr kumimoji="0" lang="tr-T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1738621"/>
                  </a:ext>
                </a:extLst>
              </a:tr>
              <a:tr h="5080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başlığı (title)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033063"/>
                  </a:ext>
                </a:extLst>
              </a:tr>
              <a:tr h="5080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web sitesi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362221"/>
                  </a:ext>
                </a:extLst>
              </a:tr>
              <a:tr h="32162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Önemli notlar (teknik içerik, konsorsiyum vb.)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57429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en-US"/>
              <a:t>Benzer projeler - 2</a:t>
            </a:r>
          </a:p>
        </p:txBody>
      </p:sp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64138-B33F-467F-8B41-3AF48BCCFDB0}" type="slidenum">
              <a:rPr lang="tr-TR" altLang="en-US"/>
              <a:pPr/>
              <a:t>9</a:t>
            </a:fld>
            <a:endParaRPr lang="tr-TR" altLang="en-US"/>
          </a:p>
        </p:txBody>
      </p:sp>
      <p:graphicFrame>
        <p:nvGraphicFramePr>
          <p:cNvPr id="71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45726"/>
              </p:ext>
            </p:extLst>
          </p:nvPr>
        </p:nvGraphicFramePr>
        <p:xfrm>
          <a:off x="247650" y="1425575"/>
          <a:ext cx="8607425" cy="4740275"/>
        </p:xfrm>
        <a:graphic>
          <a:graphicData uri="http://schemas.openxmlformats.org/drawingml/2006/table">
            <a:tbl>
              <a:tblPr/>
              <a:tblGrid>
                <a:gridCol w="3092450">
                  <a:extLst>
                    <a:ext uri="{9D8B030D-6E8A-4147-A177-3AD203B41FA5}">
                      <a16:colId xmlns:a16="http://schemas.microsoft.com/office/drawing/2014/main" val="2084256328"/>
                    </a:ext>
                  </a:extLst>
                </a:gridCol>
                <a:gridCol w="5514975">
                  <a:extLst>
                    <a:ext uri="{9D8B030D-6E8A-4147-A177-3AD203B41FA5}">
                      <a16:colId xmlns:a16="http://schemas.microsoft.com/office/drawing/2014/main" val="1147725461"/>
                    </a:ext>
                  </a:extLst>
                </a:gridCol>
              </a:tblGrid>
              <a:tr h="5080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kısa adı (</a:t>
                      </a:r>
                      <a:r>
                        <a:rPr kumimoji="0" lang="tr-TR" alt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acronym</a:t>
                      </a:r>
                      <a:r>
                        <a:rPr kumimoji="0" lang="tr-TR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453625"/>
                  </a:ext>
                </a:extLst>
              </a:tr>
              <a:tr h="5080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başlığı (title)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3433579"/>
                  </a:ext>
                </a:extLst>
              </a:tr>
              <a:tr h="508000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Projenin web sitesi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093808"/>
                  </a:ext>
                </a:extLst>
              </a:tr>
              <a:tr h="3216275"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tr-TR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</a:rPr>
                        <a:t>Önemli notlar (teknik içerik, konsorsiyum vb.)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8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1pPr>
                      <a:lvl2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2pPr>
                      <a:lvl3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defRPr sz="2000"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3pPr>
                      <a:lvl4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Arial" panose="020B0604020202020204" pitchFamily="34" charset="0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4pPr>
                      <a:lvl5pPr defTabSz="457200">
                        <a:spcBef>
                          <a:spcPct val="20000"/>
                        </a:spcBef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5pPr>
                      <a:lvl6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6pPr>
                      <a:lvl7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7pPr>
                      <a:lvl8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8pPr>
                      <a:lvl9pPr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Font typeface="Symbol" panose="05050102010706020507" pitchFamily="18" charset="2"/>
                        <a:defRPr>
                          <a:solidFill>
                            <a:srgbClr val="000066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66"/>
                        </a:buClr>
                        <a:buSzPct val="8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3138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558038</TotalTime>
  <Words>375</Words>
  <Application>Microsoft Office PowerPoint</Application>
  <PresentationFormat>Ekran Gösterisi (4:3)</PresentationFormat>
  <Paragraphs>90</Paragraphs>
  <Slides>18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3" baseType="lpstr">
      <vt:lpstr>Arial</vt:lpstr>
      <vt:lpstr>News Gothic MT</vt:lpstr>
      <vt:lpstr>Wingdings</vt:lpstr>
      <vt:lpstr>Wingdings 2</vt:lpstr>
      <vt:lpstr>Breeze</vt:lpstr>
      <vt:lpstr>HORIZON 2020 (H2020) Proje Hazırlama Uygulamalı Eğitim Programı  UYGULAMA ÇALIŞMASI</vt:lpstr>
      <vt:lpstr>Seçilen Çağrı Başlığı</vt:lpstr>
      <vt:lpstr>Seçilen Çağrı Başlığı Özeti - 1</vt:lpstr>
      <vt:lpstr>Seçilen Çağrı Başlığı Özeti - 2</vt:lpstr>
      <vt:lpstr>Seçilen Çağrı Başlığı Özeti - 3</vt:lpstr>
      <vt:lpstr>Seçilen Çağrı Başlığı Özeti - 4</vt:lpstr>
      <vt:lpstr>Benzer Projeler</vt:lpstr>
      <vt:lpstr>Benzer projeler - 1</vt:lpstr>
      <vt:lpstr>Benzer projeler - 2</vt:lpstr>
      <vt:lpstr>Proje Özeti</vt:lpstr>
      <vt:lpstr>Proje Özeti</vt:lpstr>
      <vt:lpstr>Hedeflenen Potansiyel Ortaklar</vt:lpstr>
      <vt:lpstr>Gereken Uzmanlık Alanları</vt:lpstr>
      <vt:lpstr>Potansiyel Ortaklar</vt:lpstr>
      <vt:lpstr>Proje İş Planı </vt:lpstr>
      <vt:lpstr>İş Paketleri</vt:lpstr>
      <vt:lpstr>İş-Zaman Grafiği</vt:lpstr>
      <vt:lpstr>Teşekkürler…</vt:lpstr>
    </vt:vector>
  </TitlesOfParts>
  <Company>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Çerçeve Programı    Proje Hazırlama Eğitimi</dc:title>
  <dc:creator>GamzeKozanoglu</dc:creator>
  <cp:lastModifiedBy>Şehriban TUNÇBİLEK</cp:lastModifiedBy>
  <cp:revision>325</cp:revision>
  <dcterms:created xsi:type="dcterms:W3CDTF">2009-08-02T16:49:32Z</dcterms:created>
  <dcterms:modified xsi:type="dcterms:W3CDTF">2020-12-09T13:34:18Z</dcterms:modified>
</cp:coreProperties>
</file>